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7" r:id="rId2"/>
    <p:sldId id="258" r:id="rId3"/>
    <p:sldId id="259" r:id="rId4"/>
    <p:sldId id="260" r:id="rId5"/>
    <p:sldId id="261" r:id="rId6"/>
    <p:sldId id="262" r:id="rId7"/>
    <p:sldId id="264" r:id="rId8"/>
    <p:sldId id="263" r:id="rId9"/>
  </p:sldIdLst>
  <p:sldSz cx="12801600" cy="96012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69" autoAdjust="0"/>
    <p:restoredTop sz="94663" autoAdjust="0"/>
  </p:normalViewPr>
  <p:slideViewPr>
    <p:cSldViewPr snapToGrid="0">
      <p:cViewPr varScale="1">
        <p:scale>
          <a:sx n="91" d="100"/>
          <a:sy n="91" d="100"/>
        </p:scale>
        <p:origin x="210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CDE823-9E36-42AC-9214-77247719964B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38CA41-AC2D-4967-B7D4-6155CA5CD2C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94889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1571308"/>
            <a:ext cx="10881360" cy="334264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5042853"/>
            <a:ext cx="9601200" cy="2318067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2274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6866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1146" y="511175"/>
            <a:ext cx="2760345" cy="8136573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1" y="511175"/>
            <a:ext cx="8121015" cy="8136573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6427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29520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443" y="2393635"/>
            <a:ext cx="11041380" cy="3993832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443" y="6425250"/>
            <a:ext cx="11041380" cy="2100262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/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9913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0110" y="2555875"/>
            <a:ext cx="5440680" cy="609187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2555875"/>
            <a:ext cx="5440680" cy="609187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1590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7" y="511177"/>
            <a:ext cx="11041380" cy="1855788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79" y="2353628"/>
            <a:ext cx="5415676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779" y="3507105"/>
            <a:ext cx="5415676" cy="515842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1" y="2353628"/>
            <a:ext cx="5442347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811" y="3507105"/>
            <a:ext cx="5442347" cy="515842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3050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3714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7977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2347" y="1382397"/>
            <a:ext cx="6480810" cy="6823075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1962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2347" y="1382397"/>
            <a:ext cx="6480810" cy="6823075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0736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110" y="2555875"/>
            <a:ext cx="11041380" cy="60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4844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80160" rtl="0" eaLnBrk="1" latinLnBrk="0" hangingPunct="1">
        <a:lnSpc>
          <a:spcPct val="90000"/>
        </a:lnSpc>
        <a:spcBef>
          <a:spcPct val="0"/>
        </a:spcBef>
        <a:buNone/>
        <a:defRPr kumimoji="1"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kumimoji="1" sz="3920" kern="1200">
          <a:solidFill>
            <a:schemeClr val="tx1"/>
          </a:solidFill>
          <a:latin typeface="+mn-lt"/>
          <a:ea typeface="+mn-ea"/>
          <a:cs typeface="+mn-cs"/>
        </a:defRPr>
      </a:lvl1pPr>
      <a:lvl2pPr marL="9601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8D3EA56-17A1-404A-8F24-75E112128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Twitter</a:t>
            </a:r>
            <a:r>
              <a:rPr kumimoji="1" lang="ja-JP" altLang="en-US" dirty="0"/>
              <a:t>ライクな</a:t>
            </a:r>
            <a:r>
              <a:rPr kumimoji="1" lang="en-US" altLang="ja-JP" dirty="0"/>
              <a:t>SNS</a:t>
            </a:r>
            <a:r>
              <a:rPr kumimoji="1" lang="ja-JP" altLang="en-US" dirty="0"/>
              <a:t>サイト</a:t>
            </a:r>
            <a:br>
              <a:rPr kumimoji="1" lang="en-US" altLang="ja-JP" dirty="0"/>
            </a:br>
            <a:r>
              <a:rPr kumimoji="1" lang="en-US" altLang="ja-JP" dirty="0" err="1"/>
              <a:t>Urattei</a:t>
            </a:r>
            <a:r>
              <a:rPr lang="ja-JP" altLang="en-US" dirty="0"/>
              <a:t>　画面設計書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6C58E66-6772-4375-97A8-FBE9F6A7E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A-1 </a:t>
            </a:r>
            <a:r>
              <a:rPr lang="en-US" altLang="ja-JP" dirty="0"/>
              <a:t>TOP</a:t>
            </a:r>
            <a:r>
              <a:rPr lang="ja-JP" altLang="en-US" dirty="0"/>
              <a:t>ページ</a:t>
            </a:r>
            <a:endParaRPr lang="en-US" altLang="ja-JP" dirty="0"/>
          </a:p>
          <a:p>
            <a:r>
              <a:rPr lang="en-US" altLang="ja-JP" dirty="0"/>
              <a:t>B-1</a:t>
            </a:r>
            <a:r>
              <a:rPr lang="ja-JP" altLang="en-US" dirty="0"/>
              <a:t> 会員登録ページ</a:t>
            </a:r>
            <a:endParaRPr lang="en-US" altLang="ja-JP" dirty="0"/>
          </a:p>
          <a:p>
            <a:r>
              <a:rPr lang="en-US" altLang="ja-JP" dirty="0"/>
              <a:t>C-1 </a:t>
            </a:r>
            <a:r>
              <a:rPr lang="ja-JP" altLang="en-US" dirty="0"/>
              <a:t>ログインページ</a:t>
            </a:r>
            <a:endParaRPr lang="en-US" altLang="ja-JP" dirty="0"/>
          </a:p>
          <a:p>
            <a:r>
              <a:rPr lang="en-US" altLang="ja-JP" dirty="0"/>
              <a:t>D-1</a:t>
            </a:r>
            <a:r>
              <a:rPr lang="ja-JP" altLang="en-US" dirty="0"/>
              <a:t> 投稿ページ</a:t>
            </a:r>
            <a:endParaRPr lang="en-US" altLang="ja-JP" dirty="0"/>
          </a:p>
          <a:p>
            <a:pPr lvl="1"/>
            <a:r>
              <a:rPr lang="en-US" altLang="ja-JP" dirty="0"/>
              <a:t>D-2 </a:t>
            </a:r>
            <a:r>
              <a:rPr lang="ja-JP" altLang="en-US" dirty="0"/>
              <a:t>投稿後の画面</a:t>
            </a:r>
            <a:endParaRPr lang="en-US" altLang="ja-JP" dirty="0"/>
          </a:p>
          <a:p>
            <a:pPr lvl="1"/>
            <a:r>
              <a:rPr lang="en-US" altLang="ja-JP" dirty="0"/>
              <a:t>D-3 </a:t>
            </a:r>
            <a:r>
              <a:rPr lang="ja-JP" altLang="en-US" dirty="0"/>
              <a:t>投稿一覧</a:t>
            </a:r>
            <a:endParaRPr lang="en-US" altLang="ja-JP" dirty="0"/>
          </a:p>
          <a:p>
            <a:r>
              <a:rPr lang="en-US" altLang="ja-JP" dirty="0"/>
              <a:t>E-1 </a:t>
            </a:r>
            <a:r>
              <a:rPr lang="ja-JP" altLang="en-US"/>
              <a:t>ユーザー表示</a:t>
            </a:r>
            <a:endParaRPr lang="en-US" altLang="ja-JP" dirty="0"/>
          </a:p>
          <a:p>
            <a:pPr lvl="1"/>
            <a:endParaRPr lang="en-US" altLang="ja-JP" dirty="0"/>
          </a:p>
        </p:txBody>
      </p:sp>
      <p:sp>
        <p:nvSpPr>
          <p:cNvPr id="4" name="角丸四角形吹き出し 3">
            <a:extLst>
              <a:ext uri="{FF2B5EF4-FFF2-40B4-BE49-F238E27FC236}">
                <a16:creationId xmlns:a16="http://schemas.microsoft.com/office/drawing/2014/main" id="{5DC1F791-C180-954F-A5CC-4642C5F838F9}"/>
              </a:ext>
            </a:extLst>
          </p:cNvPr>
          <p:cNvSpPr/>
          <p:nvPr/>
        </p:nvSpPr>
        <p:spPr>
          <a:xfrm>
            <a:off x="6226629" y="2376714"/>
            <a:ext cx="4252686" cy="961572"/>
          </a:xfrm>
          <a:prstGeom prst="wedgeRoundRectCallout">
            <a:avLst>
              <a:gd name="adj1" fmla="val -62071"/>
              <a:gd name="adj2" fmla="val 49215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dirty="0">
                <a:solidFill>
                  <a:schemeClr val="tx1"/>
                </a:solidFill>
              </a:rPr>
              <a:t>アカウント編集の画面がありません。</a:t>
            </a:r>
            <a:endParaRPr kumimoji="1" lang="en-US" altLang="ja-JP" dirty="0">
              <a:solidFill>
                <a:schemeClr val="tx1"/>
              </a:solidFill>
            </a:endParaRPr>
          </a:p>
          <a:p>
            <a:r>
              <a:rPr kumimoji="1" lang="ja-JP" altLang="en-US" dirty="0">
                <a:solidFill>
                  <a:schemeClr val="tx1"/>
                </a:solidFill>
              </a:rPr>
              <a:t>→とりあえず現状は作りません</a:t>
            </a:r>
          </a:p>
        </p:txBody>
      </p:sp>
      <p:sp>
        <p:nvSpPr>
          <p:cNvPr id="5" name="角丸四角形吹き出し 4">
            <a:extLst>
              <a:ext uri="{FF2B5EF4-FFF2-40B4-BE49-F238E27FC236}">
                <a16:creationId xmlns:a16="http://schemas.microsoft.com/office/drawing/2014/main" id="{953170F3-60F9-8344-8FC1-D585C757686A}"/>
              </a:ext>
            </a:extLst>
          </p:cNvPr>
          <p:cNvSpPr/>
          <p:nvPr/>
        </p:nvSpPr>
        <p:spPr>
          <a:xfrm>
            <a:off x="6001658" y="5512231"/>
            <a:ext cx="4252686" cy="1412308"/>
          </a:xfrm>
          <a:prstGeom prst="wedgeRoundRectCallout">
            <a:avLst>
              <a:gd name="adj1" fmla="val -60365"/>
              <a:gd name="adj2" fmla="val -47389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dirty="0">
                <a:solidFill>
                  <a:schemeClr val="tx1"/>
                </a:solidFill>
              </a:rPr>
              <a:t>投稿の一覧ページがあったほうが親切で見やすいのではないでしょうか？</a:t>
            </a:r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EB5BCD0D-AD36-654D-8F49-3EDCD883116D}"/>
              </a:ext>
            </a:extLst>
          </p:cNvPr>
          <p:cNvSpPr/>
          <p:nvPr/>
        </p:nvSpPr>
        <p:spPr>
          <a:xfrm>
            <a:off x="551543" y="7563984"/>
            <a:ext cx="5849257" cy="1855788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Helvetica Neue" panose="02000503000000020004" pitchFamily="2" charset="0"/>
              <a:buChar char="※"/>
            </a:pPr>
            <a:r>
              <a:rPr kumimoji="1" lang="ja-JP" altLang="en-US">
                <a:solidFill>
                  <a:schemeClr val="tx1"/>
                </a:solidFill>
              </a:rPr>
              <a:t>設計の途中で要件が変わったときは、その内容に合わせて他の設計書も修正する必要があります。</a:t>
            </a:r>
          </a:p>
        </p:txBody>
      </p:sp>
      <p:sp>
        <p:nvSpPr>
          <p:cNvPr id="7" name="角丸四角形吹き出し 6">
            <a:extLst>
              <a:ext uri="{FF2B5EF4-FFF2-40B4-BE49-F238E27FC236}">
                <a16:creationId xmlns:a16="http://schemas.microsoft.com/office/drawing/2014/main" id="{827E7FC5-8288-1E49-9E38-E0018E247F30}"/>
              </a:ext>
            </a:extLst>
          </p:cNvPr>
          <p:cNvSpPr/>
          <p:nvPr/>
        </p:nvSpPr>
        <p:spPr>
          <a:xfrm>
            <a:off x="6001658" y="4259421"/>
            <a:ext cx="4252686" cy="961572"/>
          </a:xfrm>
          <a:prstGeom prst="wedgeRoundRectCallout">
            <a:avLst>
              <a:gd name="adj1" fmla="val -62071"/>
              <a:gd name="adj2" fmla="val 25064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dirty="0">
                <a:solidFill>
                  <a:schemeClr val="tx1"/>
                </a:solidFill>
              </a:rPr>
              <a:t>リプライの画面がありません。</a:t>
            </a:r>
            <a:endParaRPr kumimoji="1" lang="en-US" altLang="ja-JP" dirty="0">
              <a:solidFill>
                <a:schemeClr val="tx1"/>
              </a:solidFill>
            </a:endParaRPr>
          </a:p>
          <a:p>
            <a:r>
              <a:rPr kumimoji="1" lang="ja-JP" altLang="en-US" dirty="0">
                <a:solidFill>
                  <a:schemeClr val="tx1"/>
                </a:solidFill>
              </a:rPr>
              <a:t>→現状の知識で実装が難しそうなのでいったん削除しました</a:t>
            </a:r>
          </a:p>
        </p:txBody>
      </p:sp>
    </p:spTree>
    <p:extLst>
      <p:ext uri="{BB962C8B-B14F-4D97-AF65-F5344CB8AC3E}">
        <p14:creationId xmlns:p14="http://schemas.microsoft.com/office/powerpoint/2010/main" val="2503043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B89DCE-0B94-426C-B90B-00D834259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A-1 </a:t>
            </a:r>
            <a:r>
              <a:rPr kumimoji="1" lang="ja-JP" altLang="en-US" dirty="0"/>
              <a:t>トップページ</a:t>
            </a:r>
          </a:p>
        </p:txBody>
      </p:sp>
      <p:pic>
        <p:nvPicPr>
          <p:cNvPr id="7" name="コンテンツ プレースホルダー 6" descr="図形&#10;&#10;自動的に生成された説明">
            <a:extLst>
              <a:ext uri="{FF2B5EF4-FFF2-40B4-BE49-F238E27FC236}">
                <a16:creationId xmlns:a16="http://schemas.microsoft.com/office/drawing/2014/main" id="{D198B63B-747C-4855-BA70-7354A7819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110" y="2201068"/>
            <a:ext cx="8563919" cy="5199063"/>
          </a:xfrm>
        </p:spPr>
      </p:pic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C571BD47-2FAE-4CEE-A35F-626075DC740E}"/>
              </a:ext>
            </a:extLst>
          </p:cNvPr>
          <p:cNvCxnSpPr>
            <a:cxnSpLocks/>
          </p:cNvCxnSpPr>
          <p:nvPr/>
        </p:nvCxnSpPr>
        <p:spPr>
          <a:xfrm flipH="1">
            <a:off x="5537200" y="3067050"/>
            <a:ext cx="4711700" cy="26162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A151B393-3F0D-4B96-A72B-C9555867C4BE}"/>
              </a:ext>
            </a:extLst>
          </p:cNvPr>
          <p:cNvCxnSpPr>
            <a:cxnSpLocks/>
          </p:cNvCxnSpPr>
          <p:nvPr/>
        </p:nvCxnSpPr>
        <p:spPr>
          <a:xfrm flipH="1">
            <a:off x="5971060" y="3575448"/>
            <a:ext cx="4711700" cy="26162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FC927C7-2621-48BA-B55D-E5F16EF28680}"/>
              </a:ext>
            </a:extLst>
          </p:cNvPr>
          <p:cNvSpPr txBox="1"/>
          <p:nvPr/>
        </p:nvSpPr>
        <p:spPr>
          <a:xfrm>
            <a:off x="10248900" y="2682737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①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A88FFD9-34F6-47B1-873F-DE66A898E126}"/>
              </a:ext>
            </a:extLst>
          </p:cNvPr>
          <p:cNvSpPr txBox="1"/>
          <p:nvPr/>
        </p:nvSpPr>
        <p:spPr>
          <a:xfrm>
            <a:off x="10682760" y="311893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②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9B47078B-B220-48CA-B35D-8EAEA6FC95DF}"/>
              </a:ext>
            </a:extLst>
          </p:cNvPr>
          <p:cNvCxnSpPr>
            <a:cxnSpLocks/>
          </p:cNvCxnSpPr>
          <p:nvPr/>
        </p:nvCxnSpPr>
        <p:spPr>
          <a:xfrm flipH="1">
            <a:off x="8578850" y="1526115"/>
            <a:ext cx="2305050" cy="66490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F635BEED-157B-4C1E-ADB3-D11885E981F2}"/>
              </a:ext>
            </a:extLst>
          </p:cNvPr>
          <p:cNvSpPr txBox="1"/>
          <p:nvPr/>
        </p:nvSpPr>
        <p:spPr>
          <a:xfrm>
            <a:off x="10883900" y="1091744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③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BEA916A7-40CD-46FA-B11D-0D931F41C739}"/>
              </a:ext>
            </a:extLst>
          </p:cNvPr>
          <p:cNvSpPr txBox="1"/>
          <p:nvPr/>
        </p:nvSpPr>
        <p:spPr>
          <a:xfrm>
            <a:off x="368300" y="7893050"/>
            <a:ext cx="120247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/>
              <a:t>① 会員登録ページへ　　　④　②と同様　　⑦トップページへ</a:t>
            </a:r>
            <a:endParaRPr kumimoji="1" lang="en-US" altLang="ja-JP" sz="3200" dirty="0"/>
          </a:p>
          <a:p>
            <a:r>
              <a:rPr kumimoji="1" lang="ja-JP" altLang="en-US" sz="3200" dirty="0"/>
              <a:t>② ログインページへ　　　⑤　ログアウト　</a:t>
            </a:r>
            <a:endParaRPr kumimoji="1" lang="en-US" altLang="ja-JP" sz="3200" dirty="0"/>
          </a:p>
          <a:p>
            <a:r>
              <a:rPr kumimoji="1" lang="ja-JP" altLang="en-US" sz="3200" dirty="0"/>
              <a:t>③ 管理者にメール</a:t>
            </a:r>
            <a:r>
              <a:rPr kumimoji="1" lang="en-US" altLang="ja-JP" sz="3200" dirty="0"/>
              <a:t>(</a:t>
            </a:r>
            <a:r>
              <a:rPr kumimoji="1" lang="en-US" altLang="ja-JP" sz="3200" dirty="0" err="1"/>
              <a:t>mailto</a:t>
            </a:r>
            <a:r>
              <a:rPr kumimoji="1" lang="en-US" altLang="ja-JP" sz="3200" dirty="0"/>
              <a:t>)</a:t>
            </a:r>
            <a:r>
              <a:rPr kumimoji="1" lang="ja-JP" altLang="en-US" sz="3200" dirty="0"/>
              <a:t>    ⑥　①と同様</a:t>
            </a:r>
            <a:endParaRPr kumimoji="1" lang="en-US" altLang="ja-JP" sz="3200" dirty="0"/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96FF99F5-EAE2-4D69-9B4D-26C9AE005231}"/>
              </a:ext>
            </a:extLst>
          </p:cNvPr>
          <p:cNvCxnSpPr>
            <a:cxnSpLocks/>
          </p:cNvCxnSpPr>
          <p:nvPr/>
        </p:nvCxnSpPr>
        <p:spPr>
          <a:xfrm flipH="1">
            <a:off x="9334365" y="2280973"/>
            <a:ext cx="1496830" cy="5172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ECD11D47-5577-4788-9497-98333D84A206}"/>
              </a:ext>
            </a:extLst>
          </p:cNvPr>
          <p:cNvCxnSpPr>
            <a:cxnSpLocks/>
          </p:cNvCxnSpPr>
          <p:nvPr/>
        </p:nvCxnSpPr>
        <p:spPr>
          <a:xfrm flipH="1">
            <a:off x="8066526" y="1350169"/>
            <a:ext cx="1267839" cy="84249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937E47BB-9584-472A-B33C-E22CB3711CA8}"/>
              </a:ext>
            </a:extLst>
          </p:cNvPr>
          <p:cNvSpPr txBox="1"/>
          <p:nvPr/>
        </p:nvSpPr>
        <p:spPr>
          <a:xfrm>
            <a:off x="9337413" y="687123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④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DA71C455-79C9-47A8-989B-AD8EDA414A78}"/>
              </a:ext>
            </a:extLst>
          </p:cNvPr>
          <p:cNvSpPr txBox="1"/>
          <p:nvPr/>
        </p:nvSpPr>
        <p:spPr>
          <a:xfrm>
            <a:off x="10957515" y="202854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⑤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51FB2DB7-FE43-42CB-B492-A2807E9BD6B3}"/>
              </a:ext>
            </a:extLst>
          </p:cNvPr>
          <p:cNvCxnSpPr>
            <a:cxnSpLocks/>
          </p:cNvCxnSpPr>
          <p:nvPr/>
        </p:nvCxnSpPr>
        <p:spPr>
          <a:xfrm flipH="1">
            <a:off x="7582374" y="1271995"/>
            <a:ext cx="673166" cy="83593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1BDA0E1F-88FA-4EA4-AB4D-0DE4AA09F92C}"/>
              </a:ext>
            </a:extLst>
          </p:cNvPr>
          <p:cNvSpPr txBox="1"/>
          <p:nvPr/>
        </p:nvSpPr>
        <p:spPr>
          <a:xfrm>
            <a:off x="7918957" y="55425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⑥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F9BF7797-2777-41FC-A884-0D997D9676CA}"/>
              </a:ext>
            </a:extLst>
          </p:cNvPr>
          <p:cNvCxnSpPr>
            <a:cxnSpLocks/>
          </p:cNvCxnSpPr>
          <p:nvPr/>
        </p:nvCxnSpPr>
        <p:spPr>
          <a:xfrm>
            <a:off x="515754" y="1350169"/>
            <a:ext cx="503650" cy="86522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20614339-BF78-4D24-9F49-75FB66E1084E}"/>
              </a:ext>
            </a:extLst>
          </p:cNvPr>
          <p:cNvSpPr txBox="1"/>
          <p:nvPr/>
        </p:nvSpPr>
        <p:spPr>
          <a:xfrm>
            <a:off x="240529" y="661709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⑦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46337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>
            <a:extLst>
              <a:ext uri="{FF2B5EF4-FFF2-40B4-BE49-F238E27FC236}">
                <a16:creationId xmlns:a16="http://schemas.microsoft.com/office/drawing/2014/main" id="{916839B0-B85A-4589-ACC4-207E35F7A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322" y="1859047"/>
            <a:ext cx="7224386" cy="4698137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A7B89DCE-0B94-426C-B90B-00D834259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B-1</a:t>
            </a:r>
            <a:r>
              <a:rPr lang="ja-JP" altLang="en-US" dirty="0"/>
              <a:t> 会員登録ページ</a:t>
            </a:r>
            <a:endParaRPr kumimoji="1" lang="ja-JP" altLang="en-US" dirty="0"/>
          </a:p>
        </p:txBody>
      </p:sp>
      <p:cxnSp>
        <p:nvCxnSpPr>
          <p:cNvPr id="6" name="直線矢印コネクタ 5">
            <a:extLst>
              <a:ext uri="{FF2B5EF4-FFF2-40B4-BE49-F238E27FC236}">
                <a16:creationId xmlns:a16="http://schemas.microsoft.com/office/drawing/2014/main" id="{06FAE9F4-4C4A-400D-9A71-B7261E91C9E6}"/>
              </a:ext>
            </a:extLst>
          </p:cNvPr>
          <p:cNvCxnSpPr>
            <a:cxnSpLocks/>
          </p:cNvCxnSpPr>
          <p:nvPr/>
        </p:nvCxnSpPr>
        <p:spPr>
          <a:xfrm flipH="1">
            <a:off x="7514650" y="3172757"/>
            <a:ext cx="3270226" cy="128496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3A4F9D89-3767-4CA0-99CF-EDA5C015CEB6}"/>
              </a:ext>
            </a:extLst>
          </p:cNvPr>
          <p:cNvCxnSpPr>
            <a:cxnSpLocks/>
          </p:cNvCxnSpPr>
          <p:nvPr/>
        </p:nvCxnSpPr>
        <p:spPr>
          <a:xfrm flipH="1">
            <a:off x="7452564" y="1741897"/>
            <a:ext cx="3198947" cy="229657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F407FB1-9759-44C9-8899-167B8B76C07B}"/>
              </a:ext>
            </a:extLst>
          </p:cNvPr>
          <p:cNvSpPr txBox="1"/>
          <p:nvPr/>
        </p:nvSpPr>
        <p:spPr>
          <a:xfrm>
            <a:off x="10713597" y="2605494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②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4BADEFC0-234B-4890-9928-6CCBEB072DF8}"/>
              </a:ext>
            </a:extLst>
          </p:cNvPr>
          <p:cNvCxnSpPr>
            <a:cxnSpLocks/>
          </p:cNvCxnSpPr>
          <p:nvPr/>
        </p:nvCxnSpPr>
        <p:spPr>
          <a:xfrm flipH="1">
            <a:off x="7455605" y="4555262"/>
            <a:ext cx="3771988" cy="29971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0794E6F-26C2-485C-BB74-64F2B04A4B20}"/>
              </a:ext>
            </a:extLst>
          </p:cNvPr>
          <p:cNvSpPr txBox="1"/>
          <p:nvPr/>
        </p:nvSpPr>
        <p:spPr>
          <a:xfrm>
            <a:off x="11286500" y="417827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③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FD604B3-2D82-4F95-B3D0-91BD7C11AE6C}"/>
              </a:ext>
            </a:extLst>
          </p:cNvPr>
          <p:cNvSpPr txBox="1"/>
          <p:nvPr/>
        </p:nvSpPr>
        <p:spPr>
          <a:xfrm>
            <a:off x="10759450" y="127699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①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59B2490D-C957-4B9A-8B5C-8B8206253657}"/>
              </a:ext>
            </a:extLst>
          </p:cNvPr>
          <p:cNvCxnSpPr>
            <a:cxnSpLocks/>
          </p:cNvCxnSpPr>
          <p:nvPr/>
        </p:nvCxnSpPr>
        <p:spPr>
          <a:xfrm flipH="1" flipV="1">
            <a:off x="7514650" y="5805596"/>
            <a:ext cx="3520457" cy="42625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FFF5C7D9-749B-4793-B6CE-838EA09B8777}"/>
              </a:ext>
            </a:extLst>
          </p:cNvPr>
          <p:cNvSpPr txBox="1"/>
          <p:nvPr/>
        </p:nvSpPr>
        <p:spPr>
          <a:xfrm>
            <a:off x="1001827" y="5901243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⑤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352537E0-D479-4869-A55C-ED79F81CCC22}"/>
              </a:ext>
            </a:extLst>
          </p:cNvPr>
          <p:cNvSpPr txBox="1"/>
          <p:nvPr/>
        </p:nvSpPr>
        <p:spPr>
          <a:xfrm>
            <a:off x="11073964" y="5901243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④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EAEBAC82-19A9-42AE-9742-109317ED2D1B}"/>
              </a:ext>
            </a:extLst>
          </p:cNvPr>
          <p:cNvCxnSpPr>
            <a:cxnSpLocks/>
          </p:cNvCxnSpPr>
          <p:nvPr/>
        </p:nvCxnSpPr>
        <p:spPr>
          <a:xfrm flipV="1">
            <a:off x="1766493" y="5943212"/>
            <a:ext cx="4293766" cy="32208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C42789AA-D86E-4DD5-89B8-5811EB56FC9A}"/>
              </a:ext>
            </a:extLst>
          </p:cNvPr>
          <p:cNvSpPr txBox="1"/>
          <p:nvPr/>
        </p:nvSpPr>
        <p:spPr>
          <a:xfrm>
            <a:off x="787179" y="7281621"/>
            <a:ext cx="1185378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/>
              <a:t>①ニックネームを入力　　 　　　 ④パスワード再入力</a:t>
            </a:r>
            <a:endParaRPr kumimoji="1" lang="en-US" altLang="ja-JP" sz="3600" dirty="0"/>
          </a:p>
          <a:p>
            <a:r>
              <a:rPr kumimoji="1" lang="ja-JP" altLang="en-US" sz="3600" dirty="0"/>
              <a:t>②メールアドレスを入力　　  　　⑤トップページへ</a:t>
            </a:r>
            <a:endParaRPr kumimoji="1" lang="en-US" altLang="ja-JP" sz="3600" dirty="0"/>
          </a:p>
          <a:p>
            <a:r>
              <a:rPr kumimoji="1" lang="ja-JP" altLang="en-US" sz="3600" dirty="0"/>
              <a:t>③パスワードを入力　　　　　　  ⑥登録ボタン</a:t>
            </a:r>
          </a:p>
        </p:txBody>
      </p:sp>
      <p:sp>
        <p:nvSpPr>
          <p:cNvPr id="15" name="角丸四角形吹き出し 14">
            <a:extLst>
              <a:ext uri="{FF2B5EF4-FFF2-40B4-BE49-F238E27FC236}">
                <a16:creationId xmlns:a16="http://schemas.microsoft.com/office/drawing/2014/main" id="{E4DBE90C-6CC4-584D-A4BC-B9DCD0B293A1}"/>
              </a:ext>
            </a:extLst>
          </p:cNvPr>
          <p:cNvSpPr/>
          <p:nvPr/>
        </p:nvSpPr>
        <p:spPr>
          <a:xfrm>
            <a:off x="595827" y="2556437"/>
            <a:ext cx="4252686" cy="2423886"/>
          </a:xfrm>
          <a:prstGeom prst="wedgeRoundRectCallout">
            <a:avLst>
              <a:gd name="adj1" fmla="val 74448"/>
              <a:gd name="adj2" fmla="val 22658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dirty="0">
                <a:solidFill>
                  <a:schemeClr val="tx1"/>
                </a:solidFill>
              </a:rPr>
              <a:t>ログイン情報に使われるメールアドレスが抜けています。</a:t>
            </a:r>
            <a:endParaRPr kumimoji="1" lang="en-US" altLang="ja-JP" dirty="0">
              <a:solidFill>
                <a:schemeClr val="tx1"/>
              </a:solidFill>
            </a:endParaRPr>
          </a:p>
          <a:p>
            <a:endParaRPr kumimoji="1" lang="en-US" altLang="ja-JP" dirty="0">
              <a:solidFill>
                <a:schemeClr val="tx1"/>
              </a:solidFill>
            </a:endParaRPr>
          </a:p>
          <a:p>
            <a:r>
              <a:rPr kumimoji="1" lang="ja-JP" altLang="en-US" dirty="0">
                <a:solidFill>
                  <a:schemeClr val="tx1"/>
                </a:solidFill>
              </a:rPr>
              <a:t>要件定義にある「ニックネーム」が抜けています。</a:t>
            </a:r>
            <a:endParaRPr kumimoji="1" lang="en-US" altLang="ja-JP" dirty="0">
              <a:solidFill>
                <a:schemeClr val="tx1"/>
              </a:solidFill>
            </a:endParaRPr>
          </a:p>
          <a:p>
            <a:r>
              <a:rPr kumimoji="1" lang="ja-JP" altLang="en-US" dirty="0">
                <a:solidFill>
                  <a:schemeClr val="tx1"/>
                </a:solidFill>
              </a:rPr>
              <a:t>要件定義にある「アカウント名」とは何に当たるでしょうか？</a:t>
            </a:r>
          </a:p>
        </p:txBody>
      </p:sp>
      <p:sp>
        <p:nvSpPr>
          <p:cNvPr id="17" name="角丸四角形吹き出し 16">
            <a:extLst>
              <a:ext uri="{FF2B5EF4-FFF2-40B4-BE49-F238E27FC236}">
                <a16:creationId xmlns:a16="http://schemas.microsoft.com/office/drawing/2014/main" id="{FFB1CC60-BD15-EF4B-9A26-89F10033DD84}"/>
              </a:ext>
            </a:extLst>
          </p:cNvPr>
          <p:cNvSpPr/>
          <p:nvPr/>
        </p:nvSpPr>
        <p:spPr>
          <a:xfrm>
            <a:off x="6721251" y="9360407"/>
            <a:ext cx="4252686" cy="808642"/>
          </a:xfrm>
          <a:prstGeom prst="wedgeRoundRectCallout">
            <a:avLst>
              <a:gd name="adj1" fmla="val -58317"/>
              <a:gd name="adj2" fmla="val -169395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「</a:t>
            </a:r>
            <a:r>
              <a:rPr kumimoji="1" lang="en-US" altLang="ja-JP">
                <a:solidFill>
                  <a:schemeClr val="tx1"/>
                </a:solidFill>
              </a:rPr>
              <a:t>ID</a:t>
            </a:r>
            <a:r>
              <a:rPr kumimoji="1" lang="ja-JP" altLang="en-US">
                <a:solidFill>
                  <a:schemeClr val="tx1"/>
                </a:solidFill>
              </a:rPr>
              <a:t>」が要件定義にありません。</a:t>
            </a:r>
          </a:p>
        </p:txBody>
      </p: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BCCB0B70-1529-4388-8C64-9E617330D659}"/>
              </a:ext>
            </a:extLst>
          </p:cNvPr>
          <p:cNvCxnSpPr>
            <a:cxnSpLocks/>
          </p:cNvCxnSpPr>
          <p:nvPr/>
        </p:nvCxnSpPr>
        <p:spPr>
          <a:xfrm flipH="1" flipV="1">
            <a:off x="6987599" y="6018721"/>
            <a:ext cx="3520457" cy="42625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55045C9-288E-4BB3-9AB7-73B4D97E509D}"/>
              </a:ext>
            </a:extLst>
          </p:cNvPr>
          <p:cNvSpPr txBox="1"/>
          <p:nvPr/>
        </p:nvSpPr>
        <p:spPr>
          <a:xfrm>
            <a:off x="10381296" y="6287782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⑥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13401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>
            <a:extLst>
              <a:ext uri="{FF2B5EF4-FFF2-40B4-BE49-F238E27FC236}">
                <a16:creationId xmlns:a16="http://schemas.microsoft.com/office/drawing/2014/main" id="{B3C1CEE2-71EC-4629-8630-5EB643767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470" y="2020610"/>
            <a:ext cx="6969094" cy="4279001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A7B89DCE-0B94-426C-B90B-00D834259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C-1 </a:t>
            </a:r>
            <a:r>
              <a:rPr kumimoji="1" lang="ja-JP" altLang="en-US" dirty="0"/>
              <a:t>ログインページ</a:t>
            </a:r>
          </a:p>
        </p:txBody>
      </p:sp>
      <p:cxnSp>
        <p:nvCxnSpPr>
          <p:cNvPr id="6" name="直線矢印コネクタ 5">
            <a:extLst>
              <a:ext uri="{FF2B5EF4-FFF2-40B4-BE49-F238E27FC236}">
                <a16:creationId xmlns:a16="http://schemas.microsoft.com/office/drawing/2014/main" id="{4EADBACB-B784-4391-BBE1-0A6A8C8B20F9}"/>
              </a:ext>
            </a:extLst>
          </p:cNvPr>
          <p:cNvCxnSpPr>
            <a:cxnSpLocks/>
          </p:cNvCxnSpPr>
          <p:nvPr/>
        </p:nvCxnSpPr>
        <p:spPr>
          <a:xfrm flipH="1">
            <a:off x="7863840" y="2517337"/>
            <a:ext cx="3355119" cy="207851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5BCBC34F-5AE8-4B71-A657-A8F6786D8732}"/>
              </a:ext>
            </a:extLst>
          </p:cNvPr>
          <p:cNvCxnSpPr>
            <a:cxnSpLocks/>
          </p:cNvCxnSpPr>
          <p:nvPr/>
        </p:nvCxnSpPr>
        <p:spPr>
          <a:xfrm flipH="1">
            <a:off x="7599405" y="5439438"/>
            <a:ext cx="3619554" cy="10512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2D4CA1D-9D97-484F-95D0-861234632249}"/>
              </a:ext>
            </a:extLst>
          </p:cNvPr>
          <p:cNvSpPr txBox="1"/>
          <p:nvPr/>
        </p:nvSpPr>
        <p:spPr>
          <a:xfrm>
            <a:off x="11084320" y="202061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①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0D914531-A915-4ECA-A728-73E8673E5748}"/>
              </a:ext>
            </a:extLst>
          </p:cNvPr>
          <p:cNvCxnSpPr>
            <a:cxnSpLocks/>
          </p:cNvCxnSpPr>
          <p:nvPr/>
        </p:nvCxnSpPr>
        <p:spPr>
          <a:xfrm flipH="1">
            <a:off x="8038162" y="4325510"/>
            <a:ext cx="3480738" cy="80754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C63B045-B485-4A7D-9A5F-833FD5EF1C92}"/>
              </a:ext>
            </a:extLst>
          </p:cNvPr>
          <p:cNvSpPr txBox="1"/>
          <p:nvPr/>
        </p:nvSpPr>
        <p:spPr>
          <a:xfrm>
            <a:off x="11518900" y="380229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②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45876155-4B68-4CD8-AAC6-784CF2ACA102}"/>
              </a:ext>
            </a:extLst>
          </p:cNvPr>
          <p:cNvSpPr txBox="1"/>
          <p:nvPr/>
        </p:nvSpPr>
        <p:spPr>
          <a:xfrm>
            <a:off x="11363961" y="506075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③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A298AB88-597A-4E99-92E2-293780949AE8}"/>
              </a:ext>
            </a:extLst>
          </p:cNvPr>
          <p:cNvCxnSpPr>
            <a:cxnSpLocks/>
          </p:cNvCxnSpPr>
          <p:nvPr/>
        </p:nvCxnSpPr>
        <p:spPr>
          <a:xfrm flipH="1" flipV="1">
            <a:off x="7180028" y="5836516"/>
            <a:ext cx="3806496" cy="71535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463F852D-AAE1-4275-9B13-11B7311A7D5A}"/>
              </a:ext>
            </a:extLst>
          </p:cNvPr>
          <p:cNvSpPr txBox="1"/>
          <p:nvPr/>
        </p:nvSpPr>
        <p:spPr>
          <a:xfrm>
            <a:off x="10991850" y="631921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④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B32B475A-0235-4670-BDE4-D82B4252989F}"/>
              </a:ext>
            </a:extLst>
          </p:cNvPr>
          <p:cNvSpPr txBox="1"/>
          <p:nvPr/>
        </p:nvSpPr>
        <p:spPr>
          <a:xfrm>
            <a:off x="787179" y="7493576"/>
            <a:ext cx="111343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/>
              <a:t>①メールアドレスを入力　④トップページへ</a:t>
            </a:r>
            <a:endParaRPr kumimoji="1" lang="en-US" altLang="ja-JP" sz="3600" dirty="0"/>
          </a:p>
          <a:p>
            <a:r>
              <a:rPr kumimoji="1" lang="ja-JP" altLang="en-US" sz="3600" dirty="0"/>
              <a:t>②パスワードを入力　　  </a:t>
            </a:r>
            <a:endParaRPr kumimoji="1" lang="en-US" altLang="ja-JP" sz="3600" dirty="0"/>
          </a:p>
          <a:p>
            <a:r>
              <a:rPr kumimoji="1" lang="ja-JP" altLang="en-US" sz="3600" dirty="0"/>
              <a:t>③ログインします　　　</a:t>
            </a:r>
          </a:p>
        </p:txBody>
      </p:sp>
    </p:spTree>
    <p:extLst>
      <p:ext uri="{BB962C8B-B14F-4D97-AF65-F5344CB8AC3E}">
        <p14:creationId xmlns:p14="http://schemas.microsoft.com/office/powerpoint/2010/main" val="2740530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B89DCE-0B94-426C-B90B-00D834259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D-1 </a:t>
            </a:r>
            <a:r>
              <a:rPr kumimoji="1" lang="ja-JP" altLang="en-US" dirty="0"/>
              <a:t>投稿画面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63BB96B-0490-4E05-AF49-046853798688}"/>
              </a:ext>
            </a:extLst>
          </p:cNvPr>
          <p:cNvSpPr txBox="1"/>
          <p:nvPr/>
        </p:nvSpPr>
        <p:spPr>
          <a:xfrm>
            <a:off x="1982149" y="6629281"/>
            <a:ext cx="111343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/>
              <a:t>①投稿内容を入力　　　</a:t>
            </a:r>
            <a:endParaRPr kumimoji="1" lang="en-US" altLang="ja-JP" sz="3600" dirty="0"/>
          </a:p>
          <a:p>
            <a:r>
              <a:rPr kumimoji="1" lang="ja-JP" altLang="en-US" sz="3600" dirty="0"/>
              <a:t>②画像を選ぶボタン</a:t>
            </a:r>
            <a:endParaRPr kumimoji="1" lang="en-US" altLang="ja-JP" sz="3600" dirty="0"/>
          </a:p>
          <a:p>
            <a:r>
              <a:rPr kumimoji="1" lang="ja-JP" altLang="en-US" sz="3600" dirty="0"/>
              <a:t>③投稿するボタン　　　</a:t>
            </a:r>
            <a:endParaRPr kumimoji="1" lang="en-US" altLang="ja-JP" sz="3600" dirty="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424465A-95C3-4133-9E4E-B200AA545E32}"/>
              </a:ext>
            </a:extLst>
          </p:cNvPr>
          <p:cNvSpPr txBox="1"/>
          <p:nvPr/>
        </p:nvSpPr>
        <p:spPr>
          <a:xfrm>
            <a:off x="10652510" y="4817689"/>
            <a:ext cx="10541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③</a:t>
            </a:r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DA246426-8FA4-4836-B98B-940C34A4C72F}"/>
              </a:ext>
            </a:extLst>
          </p:cNvPr>
          <p:cNvSpPr txBox="1"/>
          <p:nvPr/>
        </p:nvSpPr>
        <p:spPr>
          <a:xfrm>
            <a:off x="11950974" y="2234251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①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FF053B71-E8BE-4284-94E1-7D84E7C6257F}"/>
              </a:ext>
            </a:extLst>
          </p:cNvPr>
          <p:cNvSpPr/>
          <p:nvPr/>
        </p:nvSpPr>
        <p:spPr>
          <a:xfrm>
            <a:off x="6308559" y="5076411"/>
            <a:ext cx="703019" cy="2093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800" dirty="0"/>
              <a:t>よくないね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19EF8D62-0878-41FF-867C-7FB670A1BB16}"/>
              </a:ext>
            </a:extLst>
          </p:cNvPr>
          <p:cNvSpPr txBox="1"/>
          <p:nvPr/>
        </p:nvSpPr>
        <p:spPr>
          <a:xfrm>
            <a:off x="6024536" y="5083800"/>
            <a:ext cx="32979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700" dirty="0"/>
              <a:t>100</a:t>
            </a:r>
            <a:endParaRPr kumimoji="1" lang="ja-JP" altLang="en-US" sz="700" dirty="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BBBCB979-5089-41B7-9084-F368030D2654}"/>
              </a:ext>
            </a:extLst>
          </p:cNvPr>
          <p:cNvSpPr txBox="1"/>
          <p:nvPr/>
        </p:nvSpPr>
        <p:spPr>
          <a:xfrm>
            <a:off x="6963677" y="5083800"/>
            <a:ext cx="32979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700" dirty="0"/>
              <a:t>100</a:t>
            </a:r>
            <a:endParaRPr kumimoji="1" lang="ja-JP" altLang="en-US" sz="700" dirty="0"/>
          </a:p>
        </p:txBody>
      </p:sp>
      <p:sp>
        <p:nvSpPr>
          <p:cNvPr id="29" name="角丸四角形吹き出し 28">
            <a:extLst>
              <a:ext uri="{FF2B5EF4-FFF2-40B4-BE49-F238E27FC236}">
                <a16:creationId xmlns:a16="http://schemas.microsoft.com/office/drawing/2014/main" id="{89D75C7C-CDE2-BA4E-AECB-FEE1F23B1501}"/>
              </a:ext>
            </a:extLst>
          </p:cNvPr>
          <p:cNvSpPr/>
          <p:nvPr/>
        </p:nvSpPr>
        <p:spPr>
          <a:xfrm>
            <a:off x="8671830" y="8143172"/>
            <a:ext cx="4129770" cy="1221809"/>
          </a:xfrm>
          <a:prstGeom prst="wedgeRoundRectCallout">
            <a:avLst>
              <a:gd name="adj1" fmla="val -36197"/>
              <a:gd name="adj2" fmla="val -76780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「よくないね」が要件定義にありません。</a:t>
            </a:r>
            <a:endParaRPr kumimoji="1" lang="en-US" altLang="ja-JP">
              <a:solidFill>
                <a:schemeClr val="tx1"/>
              </a:solidFill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32D01F9-5BBB-4C77-900A-E0212D36D465}"/>
              </a:ext>
            </a:extLst>
          </p:cNvPr>
          <p:cNvSpPr/>
          <p:nvPr/>
        </p:nvSpPr>
        <p:spPr>
          <a:xfrm>
            <a:off x="5169310" y="3731342"/>
            <a:ext cx="2271251" cy="1855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E7A772CF-4C0D-4447-9A1F-1C294ED2F459}"/>
              </a:ext>
            </a:extLst>
          </p:cNvPr>
          <p:cNvSpPr txBox="1"/>
          <p:nvPr/>
        </p:nvSpPr>
        <p:spPr>
          <a:xfrm>
            <a:off x="10652510" y="2879749"/>
            <a:ext cx="1054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/>
              <a:t>②</a:t>
            </a:r>
            <a:endParaRPr kumimoji="1" lang="ja-JP" altLang="en-US" dirty="0"/>
          </a:p>
        </p:txBody>
      </p:sp>
      <p:pic>
        <p:nvPicPr>
          <p:cNvPr id="35" name="コンテンツ プレースホルダー 34" descr="グラフィカル ユーザー インターフェイス&#10;&#10;中程度の精度で自動的に生成された説明">
            <a:extLst>
              <a:ext uri="{FF2B5EF4-FFF2-40B4-BE49-F238E27FC236}">
                <a16:creationId xmlns:a16="http://schemas.microsoft.com/office/drawing/2014/main" id="{21368666-912A-46D9-A387-B3A52D8A5B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138" y="2084614"/>
            <a:ext cx="8454842" cy="4490146"/>
          </a:xfrm>
        </p:spPr>
      </p:pic>
      <p:sp>
        <p:nvSpPr>
          <p:cNvPr id="26" name="角丸四角形吹き出し 25">
            <a:extLst>
              <a:ext uri="{FF2B5EF4-FFF2-40B4-BE49-F238E27FC236}">
                <a16:creationId xmlns:a16="http://schemas.microsoft.com/office/drawing/2014/main" id="{BE3F4F74-CD5F-344F-9DC4-090A2C64B8B4}"/>
              </a:ext>
            </a:extLst>
          </p:cNvPr>
          <p:cNvSpPr/>
          <p:nvPr/>
        </p:nvSpPr>
        <p:spPr>
          <a:xfrm>
            <a:off x="416893" y="2757185"/>
            <a:ext cx="4252686" cy="2423886"/>
          </a:xfrm>
          <a:prstGeom prst="wedgeRoundRectCallout">
            <a:avLst>
              <a:gd name="adj1" fmla="val -22139"/>
              <a:gd name="adj2" fmla="val 139424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dirty="0">
                <a:solidFill>
                  <a:schemeClr val="tx1"/>
                </a:solidFill>
              </a:rPr>
              <a:t>「画像」とは、何の画像ですか？</a:t>
            </a:r>
            <a:endParaRPr kumimoji="1" lang="en-US" altLang="ja-JP" dirty="0">
              <a:solidFill>
                <a:schemeClr val="tx1"/>
              </a:solidFill>
            </a:endParaRPr>
          </a:p>
          <a:p>
            <a:endParaRPr kumimoji="1" lang="en-US" altLang="ja-JP" dirty="0">
              <a:solidFill>
                <a:schemeClr val="tx1"/>
              </a:solidFill>
            </a:endParaRPr>
          </a:p>
          <a:p>
            <a:r>
              <a:rPr kumimoji="1" lang="en-US" altLang="ja-JP" dirty="0">
                <a:solidFill>
                  <a:schemeClr val="tx1"/>
                </a:solidFill>
              </a:rPr>
              <a:t>③〜</a:t>
            </a:r>
            <a:r>
              <a:rPr kumimoji="1" lang="ja-JP" altLang="en-US" dirty="0">
                <a:solidFill>
                  <a:schemeClr val="tx1"/>
                </a:solidFill>
              </a:rPr>
              <a:t>⑦については、いつ時点の投稿が表示されているのでしょうか？</a:t>
            </a:r>
            <a:endParaRPr kumimoji="1" lang="en-US" altLang="ja-JP" dirty="0">
              <a:solidFill>
                <a:schemeClr val="tx1"/>
              </a:solidFill>
            </a:endParaRPr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60227143-795D-4481-A447-D9B22D089EB9}"/>
              </a:ext>
            </a:extLst>
          </p:cNvPr>
          <p:cNvCxnSpPr>
            <a:cxnSpLocks/>
          </p:cNvCxnSpPr>
          <p:nvPr/>
        </p:nvCxnSpPr>
        <p:spPr>
          <a:xfrm flipH="1">
            <a:off x="6694714" y="2715005"/>
            <a:ext cx="5133844" cy="280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E4E8B701-65F7-4EFE-AD7E-BDD1EAABF058}"/>
              </a:ext>
            </a:extLst>
          </p:cNvPr>
          <p:cNvCxnSpPr>
            <a:cxnSpLocks/>
          </p:cNvCxnSpPr>
          <p:nvPr/>
        </p:nvCxnSpPr>
        <p:spPr>
          <a:xfrm flipH="1" flipV="1">
            <a:off x="6520242" y="3687474"/>
            <a:ext cx="4132268" cy="13418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023AD488-15E9-4E38-ACB4-E3E237232133}"/>
              </a:ext>
            </a:extLst>
          </p:cNvPr>
          <p:cNvCxnSpPr>
            <a:cxnSpLocks/>
          </p:cNvCxnSpPr>
          <p:nvPr/>
        </p:nvCxnSpPr>
        <p:spPr>
          <a:xfrm flipH="1">
            <a:off x="6028687" y="3130725"/>
            <a:ext cx="4557670" cy="21313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9371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B89DCE-0B94-426C-B90B-00D834259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D-2 </a:t>
            </a:r>
            <a:r>
              <a:rPr kumimoji="1" lang="ja-JP" altLang="en-US" dirty="0"/>
              <a:t>投稿完了時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D5EA1DB-4895-41F5-ABC0-DF6991FB008D}"/>
              </a:ext>
            </a:extLst>
          </p:cNvPr>
          <p:cNvSpPr txBox="1"/>
          <p:nvPr/>
        </p:nvSpPr>
        <p:spPr>
          <a:xfrm>
            <a:off x="731999" y="7513283"/>
            <a:ext cx="111343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/>
              <a:t>①投稿しましたと表示される</a:t>
            </a:r>
            <a:endParaRPr kumimoji="1" lang="en-US" altLang="ja-JP" sz="3600" dirty="0"/>
          </a:p>
          <a:p>
            <a:r>
              <a:rPr kumimoji="1" lang="ja-JP" altLang="en-US" sz="3600" dirty="0"/>
              <a:t>②投稿が新しい順で表示される　</a:t>
            </a:r>
          </a:p>
        </p:txBody>
      </p:sp>
      <p:pic>
        <p:nvPicPr>
          <p:cNvPr id="16" name="コンテンツ プレースホルダー 15">
            <a:extLst>
              <a:ext uri="{FF2B5EF4-FFF2-40B4-BE49-F238E27FC236}">
                <a16:creationId xmlns:a16="http://schemas.microsoft.com/office/drawing/2014/main" id="{36B1E64F-A656-4F7F-AA6D-999D44334F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514" y="1935161"/>
            <a:ext cx="10809975" cy="5578122"/>
          </a:xfrm>
        </p:spPr>
      </p:pic>
      <p:sp>
        <p:nvSpPr>
          <p:cNvPr id="3" name="角丸四角形吹き出し 2">
            <a:extLst>
              <a:ext uri="{FF2B5EF4-FFF2-40B4-BE49-F238E27FC236}">
                <a16:creationId xmlns:a16="http://schemas.microsoft.com/office/drawing/2014/main" id="{3F676753-379B-784F-94A2-0BDCAC06FB03}"/>
              </a:ext>
            </a:extLst>
          </p:cNvPr>
          <p:cNvSpPr/>
          <p:nvPr/>
        </p:nvSpPr>
        <p:spPr>
          <a:xfrm>
            <a:off x="1030514" y="3018971"/>
            <a:ext cx="4252686" cy="2423886"/>
          </a:xfrm>
          <a:prstGeom prst="wedgeRoundRectCallout">
            <a:avLst>
              <a:gd name="adj1" fmla="val 33834"/>
              <a:gd name="adj2" fmla="val 76550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dirty="0">
                <a:solidFill>
                  <a:schemeClr val="tx1"/>
                </a:solidFill>
              </a:rPr>
              <a:t>投稿完了時にしか投稿の一覧は表示できないのでしょうか？</a:t>
            </a:r>
            <a:endParaRPr kumimoji="1" lang="en-US" altLang="ja-JP" dirty="0">
              <a:solidFill>
                <a:schemeClr val="tx1"/>
              </a:solidFill>
            </a:endParaRPr>
          </a:p>
          <a:p>
            <a:r>
              <a:rPr kumimoji="1" lang="ja-JP" altLang="en-US" dirty="0">
                <a:solidFill>
                  <a:schemeClr val="tx1"/>
                </a:solidFill>
              </a:rPr>
              <a:t>また、「いいね」「よくないね」はどのように表示されますか？</a:t>
            </a:r>
          </a:p>
        </p:txBody>
      </p: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E6FCCF98-CAA4-4FC9-89F9-51AA24557272}"/>
              </a:ext>
            </a:extLst>
          </p:cNvPr>
          <p:cNvCxnSpPr>
            <a:cxnSpLocks/>
          </p:cNvCxnSpPr>
          <p:nvPr/>
        </p:nvCxnSpPr>
        <p:spPr>
          <a:xfrm flipH="1" flipV="1">
            <a:off x="7912510" y="3288890"/>
            <a:ext cx="1891696" cy="23593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25BA0E8C-AADD-4D10-AFC6-84B904773720}"/>
              </a:ext>
            </a:extLst>
          </p:cNvPr>
          <p:cNvSpPr txBox="1"/>
          <p:nvPr/>
        </p:nvSpPr>
        <p:spPr>
          <a:xfrm>
            <a:off x="9713456" y="543163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①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1DB6CDF2-D3A4-4A83-A9D4-F7967DA763E3}"/>
              </a:ext>
            </a:extLst>
          </p:cNvPr>
          <p:cNvCxnSpPr>
            <a:cxnSpLocks/>
          </p:cNvCxnSpPr>
          <p:nvPr/>
        </p:nvCxnSpPr>
        <p:spPr>
          <a:xfrm flipH="1" flipV="1">
            <a:off x="7821760" y="5267271"/>
            <a:ext cx="1891696" cy="23593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74509CE6-2BC9-4408-AE9A-C269ABC08107}"/>
              </a:ext>
            </a:extLst>
          </p:cNvPr>
          <p:cNvSpPr txBox="1"/>
          <p:nvPr/>
        </p:nvSpPr>
        <p:spPr>
          <a:xfrm>
            <a:off x="9622706" y="7410011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②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0954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コンテンツ プレースホルダー 4" descr="グラフィカル ユーザー インターフェイス, アプリケーション, Word&#10;&#10;自動的に生成された説明">
            <a:extLst>
              <a:ext uri="{FF2B5EF4-FFF2-40B4-BE49-F238E27FC236}">
                <a16:creationId xmlns:a16="http://schemas.microsoft.com/office/drawing/2014/main" id="{D8B7E750-1E8E-439A-92B2-5E178273B8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221" y="1754340"/>
            <a:ext cx="11871158" cy="6599903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8B2FAA44-CA00-4C83-ABA3-DEB78F335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D-3 </a:t>
            </a:r>
            <a:r>
              <a:rPr kumimoji="1" lang="ja-JP" altLang="en-US" dirty="0"/>
              <a:t>投稿</a:t>
            </a:r>
            <a:r>
              <a:rPr lang="ja-JP" altLang="en-US" dirty="0"/>
              <a:t>一覧</a:t>
            </a:r>
            <a:endParaRPr kumimoji="1" lang="ja-JP" altLang="en-US" dirty="0"/>
          </a:p>
        </p:txBody>
      </p:sp>
      <p:pic>
        <p:nvPicPr>
          <p:cNvPr id="5" name="コンテンツ プレースホルダー 4" descr="グラフィカル ユーザー インターフェイス, アプリケーション, Word&#10;&#10;自動的に生成された説明">
            <a:extLst>
              <a:ext uri="{FF2B5EF4-FFF2-40B4-BE49-F238E27FC236}">
                <a16:creationId xmlns:a16="http://schemas.microsoft.com/office/drawing/2014/main" id="{BEFFB056-AE21-48CA-A69C-F6881535B8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221" y="1889740"/>
            <a:ext cx="11871158" cy="6599903"/>
          </a:xfrm>
        </p:spPr>
      </p:pic>
      <p:cxnSp>
        <p:nvCxnSpPr>
          <p:cNvPr id="6" name="直線矢印コネクタ 5">
            <a:extLst>
              <a:ext uri="{FF2B5EF4-FFF2-40B4-BE49-F238E27FC236}">
                <a16:creationId xmlns:a16="http://schemas.microsoft.com/office/drawing/2014/main" id="{B9F5F054-6567-4DAC-A1C9-492B4736960E}"/>
              </a:ext>
            </a:extLst>
          </p:cNvPr>
          <p:cNvCxnSpPr>
            <a:cxnSpLocks/>
          </p:cNvCxnSpPr>
          <p:nvPr/>
        </p:nvCxnSpPr>
        <p:spPr>
          <a:xfrm flipH="1" flipV="1">
            <a:off x="7776883" y="5534454"/>
            <a:ext cx="2078942" cy="162544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CCB4203-3C42-41AD-89D6-CADFAA75FEDD}"/>
              </a:ext>
            </a:extLst>
          </p:cNvPr>
          <p:cNvSpPr txBox="1"/>
          <p:nvPr/>
        </p:nvSpPr>
        <p:spPr>
          <a:xfrm>
            <a:off x="9765075" y="694334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①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4CFFF099-6A80-4F0E-B8AD-18519ACD5B5D}"/>
              </a:ext>
            </a:extLst>
          </p:cNvPr>
          <p:cNvSpPr txBox="1"/>
          <p:nvPr/>
        </p:nvSpPr>
        <p:spPr>
          <a:xfrm>
            <a:off x="525959" y="8012418"/>
            <a:ext cx="119756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①投稿（画像がある場合は画像も）が新しい順に表示される　⑤よくないねされた数が表示される</a:t>
            </a:r>
            <a:endParaRPr kumimoji="1" lang="en-US" altLang="ja-JP" dirty="0"/>
          </a:p>
          <a:p>
            <a:r>
              <a:rPr kumimoji="1" lang="ja-JP" altLang="en-US" dirty="0"/>
              <a:t>②いいねができる</a:t>
            </a:r>
            <a:r>
              <a:rPr kumimoji="1" lang="en-US" altLang="ja-JP" dirty="0"/>
              <a:t>(1</a:t>
            </a:r>
            <a:r>
              <a:rPr kumimoji="1" lang="ja-JP" altLang="en-US" dirty="0"/>
              <a:t>人につき</a:t>
            </a:r>
            <a:r>
              <a:rPr kumimoji="1" lang="en-US" altLang="ja-JP" dirty="0"/>
              <a:t>1</a:t>
            </a:r>
            <a:r>
              <a:rPr kumimoji="1" lang="ja-JP" altLang="en-US" dirty="0"/>
              <a:t>回）　　　　　　　　　　　　　　　</a:t>
            </a:r>
            <a:endParaRPr kumimoji="1" lang="en-US" altLang="ja-JP" dirty="0"/>
          </a:p>
          <a:p>
            <a:r>
              <a:rPr kumimoji="1" lang="ja-JP" altLang="en-US" strike="sngStrike" dirty="0"/>
              <a:t>③いいねされた数が表示される</a:t>
            </a:r>
            <a:endParaRPr kumimoji="1" lang="en-US" altLang="ja-JP" strike="sngStrike" dirty="0"/>
          </a:p>
          <a:p>
            <a:r>
              <a:rPr kumimoji="1" lang="ja-JP" altLang="en-US" strike="sngStrike" dirty="0"/>
              <a:t>④よくないねができる</a:t>
            </a:r>
            <a:r>
              <a:rPr kumimoji="1" lang="en-US" altLang="ja-JP" strike="sngStrike" dirty="0"/>
              <a:t>(</a:t>
            </a:r>
            <a:r>
              <a:rPr kumimoji="1" lang="ja-JP" altLang="en-US" strike="sngStrike" dirty="0"/>
              <a:t>いいね同様</a:t>
            </a:r>
            <a:r>
              <a:rPr kumimoji="1" lang="en-US" altLang="ja-JP" strike="sngStrike" dirty="0"/>
              <a:t>)</a:t>
            </a:r>
            <a:endParaRPr kumimoji="1" lang="ja-JP" altLang="en-US" strike="sngStrike" dirty="0"/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E30B292D-9F86-4770-8792-BFCBE35E594F}"/>
              </a:ext>
            </a:extLst>
          </p:cNvPr>
          <p:cNvCxnSpPr>
            <a:cxnSpLocks/>
          </p:cNvCxnSpPr>
          <p:nvPr/>
        </p:nvCxnSpPr>
        <p:spPr>
          <a:xfrm flipV="1">
            <a:off x="5633715" y="6288447"/>
            <a:ext cx="17502" cy="56564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1F0289C-2FB0-4BD1-A816-94834A09D7E5}"/>
              </a:ext>
            </a:extLst>
          </p:cNvPr>
          <p:cNvSpPr txBox="1"/>
          <p:nvPr/>
        </p:nvSpPr>
        <p:spPr>
          <a:xfrm>
            <a:off x="5226523" y="6808049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②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78D5570A-AB77-4EF8-A49A-F3EE8DF6C46A}"/>
              </a:ext>
            </a:extLst>
          </p:cNvPr>
          <p:cNvCxnSpPr>
            <a:cxnSpLocks/>
          </p:cNvCxnSpPr>
          <p:nvPr/>
        </p:nvCxnSpPr>
        <p:spPr>
          <a:xfrm flipH="1" flipV="1">
            <a:off x="7277706" y="6239010"/>
            <a:ext cx="6815" cy="61508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29E09DBB-61EC-4490-846C-87DB8BCBF9FE}"/>
              </a:ext>
            </a:extLst>
          </p:cNvPr>
          <p:cNvSpPr txBox="1"/>
          <p:nvPr/>
        </p:nvSpPr>
        <p:spPr>
          <a:xfrm>
            <a:off x="6910029" y="6876729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④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B707CAAD-0555-4396-BDEB-39256E72FED5}"/>
              </a:ext>
            </a:extLst>
          </p:cNvPr>
          <p:cNvCxnSpPr>
            <a:cxnSpLocks/>
          </p:cNvCxnSpPr>
          <p:nvPr/>
        </p:nvCxnSpPr>
        <p:spPr>
          <a:xfrm flipV="1">
            <a:off x="6263121" y="6280818"/>
            <a:ext cx="17502" cy="56564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E75FC3F-FEFD-4806-9A30-05D04F50CEF8}"/>
              </a:ext>
            </a:extLst>
          </p:cNvPr>
          <p:cNvSpPr txBox="1"/>
          <p:nvPr/>
        </p:nvSpPr>
        <p:spPr>
          <a:xfrm>
            <a:off x="5855929" y="680042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③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FCEC0CF0-D7E6-4B3C-9861-74EF5B8B2C9A}"/>
              </a:ext>
            </a:extLst>
          </p:cNvPr>
          <p:cNvCxnSpPr>
            <a:cxnSpLocks/>
          </p:cNvCxnSpPr>
          <p:nvPr/>
        </p:nvCxnSpPr>
        <p:spPr>
          <a:xfrm flipV="1">
            <a:off x="7776883" y="6221836"/>
            <a:ext cx="17502" cy="56564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CAEFA5C-D669-4BA7-9161-65CE731522DA}"/>
              </a:ext>
            </a:extLst>
          </p:cNvPr>
          <p:cNvSpPr txBox="1"/>
          <p:nvPr/>
        </p:nvSpPr>
        <p:spPr>
          <a:xfrm>
            <a:off x="7437079" y="6768312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⑤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EB7CC585-1B58-4D2D-B26C-13DE51174B15}"/>
              </a:ext>
            </a:extLst>
          </p:cNvPr>
          <p:cNvSpPr txBox="1"/>
          <p:nvPr/>
        </p:nvSpPr>
        <p:spPr>
          <a:xfrm>
            <a:off x="9765075" y="6807940"/>
            <a:ext cx="1054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ja-JP" b="1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07232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 descr="グラフィカル ユーザー インターフェイス, アプリケーション&#10;&#10;自動的に生成された説明">
            <a:extLst>
              <a:ext uri="{FF2B5EF4-FFF2-40B4-BE49-F238E27FC236}">
                <a16:creationId xmlns:a16="http://schemas.microsoft.com/office/drawing/2014/main" id="{1E3CE4D0-7344-FD4D-84A8-D5A757D1C8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090" y="1598030"/>
            <a:ext cx="11328400" cy="34036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B46EE3F2-C7B8-4F11-AF20-A06AE7214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933" y="269606"/>
            <a:ext cx="11041380" cy="1855788"/>
          </a:xfrm>
        </p:spPr>
        <p:txBody>
          <a:bodyPr/>
          <a:lstStyle/>
          <a:p>
            <a:r>
              <a:rPr lang="en-US" altLang="ja-JP" dirty="0"/>
              <a:t>E-1</a:t>
            </a:r>
            <a:r>
              <a:rPr lang="ja-JP" altLang="en-US" dirty="0"/>
              <a:t> ユーザー名表示</a:t>
            </a:r>
            <a:endParaRPr kumimoji="1" lang="ja-JP" altLang="en-US" dirty="0"/>
          </a:p>
        </p:txBody>
      </p:sp>
      <p:cxnSp>
        <p:nvCxnSpPr>
          <p:cNvPr id="6" name="直線矢印コネクタ 5">
            <a:extLst>
              <a:ext uri="{FF2B5EF4-FFF2-40B4-BE49-F238E27FC236}">
                <a16:creationId xmlns:a16="http://schemas.microsoft.com/office/drawing/2014/main" id="{080015A3-93F0-4DBF-B6D9-35AA2123FC33}"/>
              </a:ext>
            </a:extLst>
          </p:cNvPr>
          <p:cNvCxnSpPr>
            <a:cxnSpLocks/>
          </p:cNvCxnSpPr>
          <p:nvPr/>
        </p:nvCxnSpPr>
        <p:spPr>
          <a:xfrm flipH="1">
            <a:off x="6710289" y="2577753"/>
            <a:ext cx="3974593" cy="156338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A3C47DF-AC68-4929-8559-4C87790F965C}"/>
              </a:ext>
            </a:extLst>
          </p:cNvPr>
          <p:cNvSpPr txBox="1"/>
          <p:nvPr/>
        </p:nvSpPr>
        <p:spPr>
          <a:xfrm>
            <a:off x="10684882" y="2210871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>
                <a:solidFill>
                  <a:schemeClr val="bg1"/>
                </a:solidFill>
              </a:rPr>
              <a:t>①</a:t>
            </a:r>
            <a:endParaRPr kumimoji="1" lang="en-US" altLang="ja-JP" b="1" dirty="0">
              <a:solidFill>
                <a:schemeClr val="bg1"/>
              </a:solidFill>
            </a:endParaRPr>
          </a:p>
          <a:p>
            <a:endParaRPr kumimoji="1" lang="ja-JP" altLang="en-US" dirty="0">
              <a:solidFill>
                <a:schemeClr val="bg1"/>
              </a:solidFill>
            </a:endParaRPr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BDA4CDBF-D5D9-40FB-8E34-FF0EC3048A73}"/>
              </a:ext>
            </a:extLst>
          </p:cNvPr>
          <p:cNvCxnSpPr>
            <a:cxnSpLocks/>
          </p:cNvCxnSpPr>
          <p:nvPr/>
        </p:nvCxnSpPr>
        <p:spPr>
          <a:xfrm flipH="1" flipV="1">
            <a:off x="7596754" y="3257311"/>
            <a:ext cx="4611756" cy="87204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56D8F82-E874-44F7-9BAF-4F9C139F7AC1}"/>
              </a:ext>
            </a:extLst>
          </p:cNvPr>
          <p:cNvSpPr txBox="1"/>
          <p:nvPr/>
        </p:nvSpPr>
        <p:spPr>
          <a:xfrm>
            <a:off x="11010900" y="3448366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>
                <a:solidFill>
                  <a:schemeClr val="bg1"/>
                </a:solidFill>
              </a:rPr>
              <a:t>②</a:t>
            </a:r>
            <a:endParaRPr kumimoji="1" lang="en-US" altLang="ja-JP" b="1" dirty="0">
              <a:solidFill>
                <a:schemeClr val="bg1"/>
              </a:solidFill>
            </a:endParaRPr>
          </a:p>
          <a:p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26EEADE-187B-49F2-8481-8940241E5302}"/>
              </a:ext>
            </a:extLst>
          </p:cNvPr>
          <p:cNvSpPr txBox="1"/>
          <p:nvPr/>
        </p:nvSpPr>
        <p:spPr>
          <a:xfrm>
            <a:off x="589994" y="5614471"/>
            <a:ext cx="1066125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/>
              <a:t>①投稿したユーザ名</a:t>
            </a:r>
            <a:endParaRPr kumimoji="1" lang="en-US" altLang="ja-JP" sz="4000" dirty="0"/>
          </a:p>
          <a:p>
            <a:r>
              <a:rPr kumimoji="1" lang="en-US" altLang="ja-JP" sz="4000" dirty="0"/>
              <a:t>②</a:t>
            </a:r>
            <a:r>
              <a:rPr kumimoji="1" lang="ja-JP" altLang="en-US" sz="4000"/>
              <a:t>投稿数が表示される</a:t>
            </a:r>
            <a:endParaRPr kumimoji="1" lang="en-US" altLang="ja-JP" sz="4000" dirty="0"/>
          </a:p>
          <a:p>
            <a:r>
              <a:rPr kumimoji="1" lang="ja-JP" altLang="en-US" sz="4000"/>
              <a:t>③アカウント作成日時が表示される</a:t>
            </a:r>
            <a:endParaRPr kumimoji="1" lang="en-US" altLang="ja-JP" sz="4000" dirty="0"/>
          </a:p>
          <a:p>
            <a:r>
              <a:rPr kumimoji="1" lang="en-US" altLang="ja-JP" sz="4000" dirty="0"/>
              <a:t>※</a:t>
            </a:r>
            <a:r>
              <a:rPr kumimoji="1" lang="ja-JP" altLang="en-US" sz="4000"/>
              <a:t>実際の画面はもう少し綺麗になる予定です</a:t>
            </a:r>
            <a:endParaRPr kumimoji="1" lang="ja-JP" altLang="en-US" sz="40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7B537F4-2DA4-124B-909A-018920DF03E3}"/>
              </a:ext>
            </a:extLst>
          </p:cNvPr>
          <p:cNvSpPr txBox="1"/>
          <p:nvPr/>
        </p:nvSpPr>
        <p:spPr>
          <a:xfrm>
            <a:off x="5920624" y="3027200"/>
            <a:ext cx="2700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</a:rPr>
              <a:t>        </a:t>
            </a:r>
            <a:r>
              <a:rPr kumimoji="1" lang="ja-JP" altLang="en-US">
                <a:solidFill>
                  <a:schemeClr val="bg1"/>
                </a:solidFill>
              </a:rPr>
              <a:t>　１２３４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6ADE43DA-98F8-A747-90FB-263603D9D689}"/>
              </a:ext>
            </a:extLst>
          </p:cNvPr>
          <p:cNvSpPr txBox="1"/>
          <p:nvPr/>
        </p:nvSpPr>
        <p:spPr>
          <a:xfrm>
            <a:off x="6710289" y="61194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33657C74-304F-F344-A7CC-D6BE493CA99E}"/>
              </a:ext>
            </a:extLst>
          </p:cNvPr>
          <p:cNvCxnSpPr>
            <a:cxnSpLocks/>
          </p:cNvCxnSpPr>
          <p:nvPr/>
        </p:nvCxnSpPr>
        <p:spPr>
          <a:xfrm flipH="1" flipV="1">
            <a:off x="7453244" y="3873944"/>
            <a:ext cx="2999051" cy="592009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92D39D72-670F-CE44-8AC0-F226B4C1281A}"/>
              </a:ext>
            </a:extLst>
          </p:cNvPr>
          <p:cNvSpPr txBox="1"/>
          <p:nvPr/>
        </p:nvSpPr>
        <p:spPr>
          <a:xfrm>
            <a:off x="10452295" y="427738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>
                <a:solidFill>
                  <a:schemeClr val="bg1"/>
                </a:solidFill>
              </a:rPr>
              <a:t>③</a:t>
            </a:r>
            <a:endParaRPr kumimoji="1" lang="en-US" altLang="ja-JP" b="1" dirty="0">
              <a:solidFill>
                <a:schemeClr val="bg1"/>
              </a:solidFill>
            </a:endParaRPr>
          </a:p>
          <a:p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6724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2047</TotalTime>
  <Words>456</Words>
  <Application>Microsoft Macintosh PowerPoint</Application>
  <PresentationFormat>A3 297x420 mm</PresentationFormat>
  <Paragraphs>88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4" baseType="lpstr">
      <vt:lpstr>游ゴシック</vt:lpstr>
      <vt:lpstr>Arial</vt:lpstr>
      <vt:lpstr>Calibri</vt:lpstr>
      <vt:lpstr>Calibri Light</vt:lpstr>
      <vt:lpstr>Helvetica Neue</vt:lpstr>
      <vt:lpstr>Office テーマ</vt:lpstr>
      <vt:lpstr>TwitterライクなSNSサイト Urattei　画面設計書</vt:lpstr>
      <vt:lpstr>A-1 トップページ</vt:lpstr>
      <vt:lpstr>B-1 会員登録ページ</vt:lpstr>
      <vt:lpstr>C-1 ログインページ</vt:lpstr>
      <vt:lpstr>D-1 投稿画面</vt:lpstr>
      <vt:lpstr>D-2 投稿完了時</vt:lpstr>
      <vt:lpstr>D-3 投稿一覧</vt:lpstr>
      <vt:lpstr>E-1 ユーザー名表示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浜村圭祐</dc:creator>
  <cp:lastModifiedBy>-</cp:lastModifiedBy>
  <cp:revision>55</cp:revision>
  <dcterms:created xsi:type="dcterms:W3CDTF">2021-12-15T01:15:16Z</dcterms:created>
  <dcterms:modified xsi:type="dcterms:W3CDTF">2021-12-23T05:00:21Z</dcterms:modified>
</cp:coreProperties>
</file>

<file path=docProps/thumbnail.jpeg>
</file>